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55C-1A65-4B5C-8464-9CF9793098C4}" type="datetimeFigureOut">
              <a:rPr lang="en-US" smtClean="0"/>
              <a:pPr/>
              <a:t>04-Dec-14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2D4-AFA0-4A5D-BF34-70CD5FFC4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ED97-2B01-45C5-845D-397F6FFBEC43}" type="datetimeFigureOut">
              <a:rPr lang="en-US" smtClean="0"/>
              <a:pPr/>
              <a:t>04-Dec-14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67-6C9B-42E5-8734-AA6C106B9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n micheal\Desktop\Jo-Angkor-W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7" r="1472" b="47211"/>
          <a:stretch/>
        </p:blipFill>
        <p:spPr bwMode="auto">
          <a:xfrm>
            <a:off x="1" y="-68938"/>
            <a:ext cx="9139052" cy="3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pPr/>
              <a:t>04-Dec-14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025929"/>
            <a:ext cx="9144000" cy="3832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2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36746" y="-68938"/>
            <a:ext cx="13906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en-US" sz="28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2853" y="554162"/>
            <a:ext cx="29339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Annual COS Congress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2400" y="784995"/>
            <a:ext cx="25658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8" name="Trapezoid 17"/>
          <p:cNvSpPr/>
          <p:nvPr userDrawn="1"/>
        </p:nvSpPr>
        <p:spPr>
          <a:xfrm>
            <a:off x="990" y="2971201"/>
            <a:ext cx="9144000" cy="76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4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229600" cy="101534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pPr/>
              <a:t>04-Dec-14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www.freedomfromchains.org/images/pic-cambodi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3" r="22857" b="40262"/>
          <a:stretch/>
        </p:blipFill>
        <p:spPr bwMode="auto">
          <a:xfrm>
            <a:off x="4495800" y="0"/>
            <a:ext cx="4648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371600" y="-93025"/>
            <a:ext cx="525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en-US" sz="1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</a:t>
            </a:r>
            <a:r>
              <a:rPr lang="en-US" sz="2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Cambodian</a:t>
            </a:r>
            <a:r>
              <a:rPr lang="en-US" sz="1200" b="1" cap="non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Ophthalmological Society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Congress</a:t>
            </a:r>
          </a:p>
          <a:p>
            <a:pPr algn="ctr"/>
            <a:endParaRPr 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745351" y="310761"/>
            <a:ext cx="2565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Trapezoid 11"/>
          <p:cNvSpPr/>
          <p:nvPr userDrawn="1"/>
        </p:nvSpPr>
        <p:spPr>
          <a:xfrm>
            <a:off x="0" y="902525"/>
            <a:ext cx="91440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C143-8F2E-4D4F-9F18-CC8C367DFC2B}" type="datetimeFigureOut">
              <a:rPr lang="en-US" smtClean="0"/>
              <a:pPr/>
              <a:t>04-Dec-14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Choroidal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Neovascular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867400"/>
            <a:ext cx="27432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 </a:t>
            </a:r>
            <a:r>
              <a:rPr lang="en-US" dirty="0" err="1" smtClean="0">
                <a:solidFill>
                  <a:schemeClr val="bg1"/>
                </a:solidFill>
              </a:rPr>
              <a:t>Lindara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 explanation before start treatment.</a:t>
            </a:r>
          </a:p>
          <a:p>
            <a:r>
              <a:rPr lang="en-US" dirty="0" smtClean="0"/>
              <a:t>Goal of treatment to stable or slow progression Visual lose</a:t>
            </a:r>
          </a:p>
          <a:p>
            <a:r>
              <a:rPr lang="en-US" dirty="0" smtClean="0"/>
              <a:t>Risk of fellow eye, subsequent CNV scaring, Low vision</a:t>
            </a:r>
          </a:p>
          <a:p>
            <a:r>
              <a:rPr lang="en-US" dirty="0" smtClean="0"/>
              <a:t>Quality of life</a:t>
            </a:r>
          </a:p>
          <a:p>
            <a:r>
              <a:rPr lang="en-US" dirty="0" smtClean="0"/>
              <a:t>Availability of patient and physician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3429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Thank you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5867400"/>
            <a:ext cx="2743200" cy="53340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705600" cy="3611563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 smtClean="0"/>
          </a:p>
          <a:p>
            <a:r>
              <a:rPr lang="en-US" dirty="0" smtClean="0"/>
              <a:t>Epidemiology</a:t>
            </a:r>
            <a:endParaRPr lang="en-US" dirty="0" smtClean="0"/>
          </a:p>
          <a:p>
            <a:r>
              <a:rPr lang="en-US" dirty="0" smtClean="0"/>
              <a:t>Investigation</a:t>
            </a:r>
            <a:endParaRPr lang="en-US" dirty="0" smtClean="0"/>
          </a:p>
          <a:p>
            <a:r>
              <a:rPr lang="en-US" dirty="0" smtClean="0"/>
              <a:t>Treatment</a:t>
            </a:r>
            <a:endParaRPr lang="en-US" dirty="0" smtClean="0"/>
          </a:p>
          <a:p>
            <a:r>
              <a:rPr lang="en-US" dirty="0" smtClean="0"/>
              <a:t>Discussion</a:t>
            </a:r>
            <a:endParaRPr lang="en-US" dirty="0" smtClean="0"/>
          </a:p>
          <a:p>
            <a:r>
              <a:rPr lang="en-US" dirty="0" err="1" smtClean="0"/>
              <a:t>Referrence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4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Proliferation </a:t>
            </a:r>
            <a:r>
              <a:rPr lang="en-US" sz="2400" dirty="0" smtClean="0"/>
              <a:t>of </a:t>
            </a:r>
            <a:r>
              <a:rPr lang="en-US" sz="2400" dirty="0" err="1" smtClean="0"/>
              <a:t>fibrovascular</a:t>
            </a:r>
            <a:r>
              <a:rPr lang="en-US" sz="2400" dirty="0" smtClean="0"/>
              <a:t> </a:t>
            </a:r>
            <a:r>
              <a:rPr lang="en-US" sz="2400" dirty="0" smtClean="0"/>
              <a:t>lesions from </a:t>
            </a:r>
            <a:r>
              <a:rPr lang="en-US" sz="2400" dirty="0" err="1" smtClean="0"/>
              <a:t>choriocapillaries</a:t>
            </a:r>
            <a:r>
              <a:rPr lang="en-US" sz="2400" dirty="0" smtClean="0"/>
              <a:t> </a:t>
            </a:r>
            <a:r>
              <a:rPr lang="en-US" sz="2400" dirty="0" smtClean="0"/>
              <a:t>through defects in Bruch’s membrane into </a:t>
            </a:r>
            <a:r>
              <a:rPr lang="en-US" sz="2400" dirty="0" err="1" smtClean="0"/>
              <a:t>subretinal</a:t>
            </a:r>
            <a:r>
              <a:rPr lang="en-US" sz="2400" dirty="0" smtClean="0"/>
              <a:t> </a:t>
            </a:r>
            <a:r>
              <a:rPr lang="en-US" sz="2400" dirty="0" smtClean="0"/>
              <a:t>space</a:t>
            </a:r>
          </a:p>
          <a:p>
            <a:r>
              <a:rPr lang="en-US" sz="2400" dirty="0" smtClean="0"/>
              <a:t>Cause:</a:t>
            </a:r>
          </a:p>
          <a:p>
            <a:pPr lvl="1"/>
            <a:r>
              <a:rPr lang="en-US" sz="2000" dirty="0" smtClean="0"/>
              <a:t>Degenerative (AMD, High myopia, IPCV,...)</a:t>
            </a:r>
          </a:p>
          <a:p>
            <a:pPr lvl="1"/>
            <a:r>
              <a:rPr lang="en-US" sz="2000" dirty="0" smtClean="0"/>
              <a:t>Inflammation </a:t>
            </a:r>
          </a:p>
          <a:p>
            <a:pPr lvl="1"/>
            <a:r>
              <a:rPr lang="en-US" sz="2000" dirty="0" smtClean="0"/>
              <a:t>Trauma </a:t>
            </a:r>
            <a:r>
              <a:rPr lang="en-US" sz="2000" dirty="0" smtClean="0"/>
              <a:t>(rupture, laser...)</a:t>
            </a:r>
            <a:endParaRPr lang="en-US" sz="2000" dirty="0" smtClean="0"/>
          </a:p>
          <a:p>
            <a:pPr lvl="1"/>
            <a:r>
              <a:rPr lang="en-US" sz="2000" dirty="0" smtClean="0"/>
              <a:t>Tumor</a:t>
            </a:r>
          </a:p>
          <a:p>
            <a:pPr lvl="1"/>
            <a:r>
              <a:rPr lang="en-US" sz="2000" dirty="0" smtClean="0"/>
              <a:t>Idiopathic</a:t>
            </a:r>
          </a:p>
          <a:p>
            <a:r>
              <a:rPr lang="en-US" sz="2400" dirty="0" smtClean="0"/>
              <a:t>Could be:</a:t>
            </a:r>
          </a:p>
          <a:p>
            <a:pPr lvl="1"/>
            <a:r>
              <a:rPr lang="en-US" sz="2000" dirty="0" smtClean="0"/>
              <a:t>Classic</a:t>
            </a:r>
          </a:p>
          <a:p>
            <a:pPr lvl="1"/>
            <a:r>
              <a:rPr lang="en-US" sz="2000" dirty="0" smtClean="0"/>
              <a:t>Occult</a:t>
            </a:r>
          </a:p>
          <a:p>
            <a:pPr lvl="1"/>
            <a:r>
              <a:rPr lang="en-US" sz="2000" dirty="0" smtClean="0"/>
              <a:t>Mix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20"/>
          <a:stretch>
            <a:fillRect/>
          </a:stretch>
        </p:blipFill>
        <p:spPr bwMode="auto">
          <a:xfrm>
            <a:off x="5486400" y="2971800"/>
            <a:ext cx="3405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FFA: MPS</a:t>
            </a:r>
            <a:r>
              <a:rPr lang="en-US" dirty="0" smtClean="0"/>
              <a:t>;</a:t>
            </a:r>
            <a:r>
              <a:rPr lang="en-US" dirty="0" smtClean="0"/>
              <a:t> early in the course </a:t>
            </a:r>
          </a:p>
          <a:p>
            <a:pPr lvl="1"/>
            <a:r>
              <a:rPr lang="en-US" dirty="0" smtClean="0"/>
              <a:t>Classic:</a:t>
            </a:r>
          </a:p>
          <a:p>
            <a:pPr lvl="2"/>
            <a:r>
              <a:rPr lang="en-US" dirty="0" err="1" smtClean="0"/>
              <a:t>Extrafoveal</a:t>
            </a:r>
            <a:r>
              <a:rPr lang="en-US" dirty="0" smtClean="0"/>
              <a:t> (&gt;200 </a:t>
            </a:r>
            <a:r>
              <a:rPr lang="el-GR" dirty="0" smtClean="0"/>
              <a:t>μ</a:t>
            </a:r>
            <a:r>
              <a:rPr lang="en-US" dirty="0" smtClean="0"/>
              <a:t>m from fovea/FAZ)</a:t>
            </a:r>
          </a:p>
          <a:p>
            <a:pPr lvl="2"/>
            <a:r>
              <a:rPr lang="en-US" dirty="0" err="1" smtClean="0"/>
              <a:t>Juxtafoveal</a:t>
            </a:r>
            <a:r>
              <a:rPr lang="en-US" dirty="0" smtClean="0"/>
              <a:t> (&lt;200 </a:t>
            </a:r>
            <a:r>
              <a:rPr lang="el-GR" dirty="0" smtClean="0"/>
              <a:t>μ</a:t>
            </a:r>
            <a:r>
              <a:rPr lang="en-US" dirty="0" smtClean="0"/>
              <a:t>m from fovea/FAZ)</a:t>
            </a:r>
          </a:p>
          <a:p>
            <a:pPr lvl="2"/>
            <a:r>
              <a:rPr lang="en-US" dirty="0" err="1" smtClean="0"/>
              <a:t>Subfoveal</a:t>
            </a:r>
            <a:endParaRPr lang="en-US" dirty="0" smtClean="0"/>
          </a:p>
          <a:p>
            <a:pPr lvl="1"/>
            <a:r>
              <a:rPr lang="en-US" dirty="0" smtClean="0"/>
              <a:t>Occult:</a:t>
            </a:r>
          </a:p>
          <a:p>
            <a:pPr lvl="2"/>
            <a:r>
              <a:rPr lang="en-US" dirty="0" err="1" smtClean="0"/>
              <a:t>Fibrovascular</a:t>
            </a:r>
            <a:r>
              <a:rPr lang="en-US" dirty="0" smtClean="0"/>
              <a:t> PED, slower than classic</a:t>
            </a:r>
          </a:p>
          <a:p>
            <a:pPr lvl="2"/>
            <a:r>
              <a:rPr lang="en-US" dirty="0" smtClean="0"/>
              <a:t>Late leakage of undetermined source (2-5 min after injection)</a:t>
            </a:r>
          </a:p>
          <a:p>
            <a:r>
              <a:rPr lang="en-US" dirty="0" smtClean="0"/>
              <a:t>ICG: hot spot or plaque</a:t>
            </a:r>
          </a:p>
          <a:p>
            <a:r>
              <a:rPr lang="en-US" dirty="0" smtClean="0"/>
              <a:t>OCT: monitoring the respond of the treatment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1156" y="1676400"/>
            <a:ext cx="30028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Laser: </a:t>
            </a:r>
          </a:p>
          <a:p>
            <a:pPr lvl="1"/>
            <a:r>
              <a:rPr lang="en-US" dirty="0" err="1" smtClean="0"/>
              <a:t>Photocogulation</a:t>
            </a:r>
            <a:endParaRPr lang="en-US" dirty="0" smtClean="0"/>
          </a:p>
          <a:p>
            <a:pPr lvl="1"/>
            <a:r>
              <a:rPr lang="en-US" dirty="0" smtClean="0"/>
              <a:t>Photodynamic (</a:t>
            </a:r>
            <a:r>
              <a:rPr lang="en-US" dirty="0" err="1" smtClean="0"/>
              <a:t>Verteporfin</a:t>
            </a:r>
            <a:r>
              <a:rPr lang="en-US" dirty="0" smtClean="0"/>
              <a:t>; </a:t>
            </a:r>
            <a:r>
              <a:rPr lang="en-US" dirty="0" err="1" smtClean="0"/>
              <a:t>Visudyne</a:t>
            </a:r>
            <a:r>
              <a:rPr lang="en-US" dirty="0" smtClean="0"/>
              <a:t>...)</a:t>
            </a:r>
          </a:p>
          <a:p>
            <a:r>
              <a:rPr lang="en-US" dirty="0" err="1" smtClean="0"/>
              <a:t>Antiangiogenesis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Pegaptanip</a:t>
            </a:r>
            <a:r>
              <a:rPr lang="en-US" dirty="0" smtClean="0"/>
              <a:t> (</a:t>
            </a:r>
            <a:r>
              <a:rPr lang="en-US" dirty="0" err="1" smtClean="0"/>
              <a:t>Macugen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Ranibizumap</a:t>
            </a:r>
            <a:r>
              <a:rPr lang="en-US" dirty="0" smtClean="0"/>
              <a:t> (</a:t>
            </a:r>
            <a:r>
              <a:rPr lang="en-US" dirty="0" err="1" smtClean="0"/>
              <a:t>Lucentis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Bevacizumab</a:t>
            </a:r>
            <a:r>
              <a:rPr lang="en-US" dirty="0" smtClean="0"/>
              <a:t> (</a:t>
            </a:r>
            <a:r>
              <a:rPr lang="en-US" dirty="0" err="1" smtClean="0"/>
              <a:t>Avastin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Aflibercept</a:t>
            </a:r>
            <a:r>
              <a:rPr lang="en-US" dirty="0" smtClean="0"/>
              <a:t> (</a:t>
            </a:r>
            <a:r>
              <a:rPr lang="en-US" dirty="0" err="1" smtClean="0"/>
              <a:t>Eylea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Combination</a:t>
            </a:r>
          </a:p>
          <a:p>
            <a:r>
              <a:rPr lang="en-US" dirty="0" smtClean="0"/>
              <a:t>Surgery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MPS:</a:t>
            </a:r>
            <a:endParaRPr lang="en-US" dirty="0" smtClean="0"/>
          </a:p>
          <a:p>
            <a:pPr lvl="1"/>
            <a:r>
              <a:rPr lang="en-US" dirty="0" smtClean="0"/>
              <a:t>Laser is beneficial in all type of classic CNV</a:t>
            </a:r>
          </a:p>
          <a:p>
            <a:pPr lvl="1"/>
            <a:r>
              <a:rPr lang="en-US" dirty="0" smtClean="0"/>
              <a:t>But SVL occur in both treated and untreated</a:t>
            </a:r>
          </a:p>
          <a:p>
            <a:pPr lvl="1"/>
            <a:r>
              <a:rPr lang="en-US" dirty="0" smtClean="0"/>
              <a:t>Risk of immediate visual lose after treatment</a:t>
            </a:r>
          </a:p>
          <a:p>
            <a:r>
              <a:rPr lang="en-US" dirty="0" smtClean="0"/>
              <a:t>TAP:</a:t>
            </a:r>
            <a:endParaRPr lang="en-US" dirty="0" smtClean="0"/>
          </a:p>
          <a:p>
            <a:pPr lvl="1"/>
            <a:r>
              <a:rPr lang="en-US" dirty="0" smtClean="0"/>
              <a:t>Benefit in smaller minimally lesions (&lt;4 MPS)</a:t>
            </a:r>
          </a:p>
          <a:p>
            <a:r>
              <a:rPr lang="en-US" dirty="0" smtClean="0"/>
              <a:t>VIP: </a:t>
            </a:r>
          </a:p>
          <a:p>
            <a:pPr lvl="1"/>
            <a:r>
              <a:rPr lang="en-US" dirty="0" smtClean="0"/>
              <a:t>Greatest benefit for eye with occult CNV without a classic component, </a:t>
            </a:r>
            <a:r>
              <a:rPr lang="en-US" u="sng" dirty="0" smtClean="0"/>
              <a:t>&lt;</a:t>
            </a:r>
            <a:r>
              <a:rPr lang="en-US" dirty="0" smtClean="0"/>
              <a:t> 4 disc area, VA </a:t>
            </a:r>
            <a:r>
              <a:rPr lang="en-US" u="sng" dirty="0" smtClean="0"/>
              <a:t>&lt;</a:t>
            </a:r>
            <a:r>
              <a:rPr lang="en-US" dirty="0" smtClean="0"/>
              <a:t> 20/50</a:t>
            </a:r>
          </a:p>
          <a:p>
            <a:pPr lvl="1"/>
            <a:r>
              <a:rPr lang="en-US" dirty="0" smtClean="0"/>
              <a:t>Should not treated, &gt;4 disc area, VA &gt; 20/50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Discusion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VISION: (</a:t>
            </a:r>
            <a:r>
              <a:rPr lang="en-US" dirty="0" err="1" smtClean="0"/>
              <a:t>Macugen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Safe: less widespread than other anti-VEGF</a:t>
            </a:r>
          </a:p>
          <a:p>
            <a:pPr lvl="2"/>
            <a:r>
              <a:rPr lang="en-US" dirty="0" smtClean="0"/>
              <a:t>70% loss </a:t>
            </a:r>
            <a:r>
              <a:rPr lang="en-US" u="sng" dirty="0" smtClean="0"/>
              <a:t>&lt;</a:t>
            </a:r>
            <a:r>
              <a:rPr lang="en-US" dirty="0" smtClean="0"/>
              <a:t> 3 lines and 10% loss &gt; 3 lines VS 55% and 22% at 1 months</a:t>
            </a:r>
          </a:p>
          <a:p>
            <a:pPr lvl="2"/>
            <a:r>
              <a:rPr lang="en-US" dirty="0" smtClean="0"/>
              <a:t>gain </a:t>
            </a:r>
            <a:r>
              <a:rPr lang="en-US" u="sng" dirty="0" smtClean="0"/>
              <a:t>&gt;</a:t>
            </a:r>
            <a:r>
              <a:rPr lang="en-US" dirty="0" smtClean="0"/>
              <a:t> 3 line 6% VS 2% of control patient at 1 year</a:t>
            </a:r>
          </a:p>
          <a:p>
            <a:r>
              <a:rPr lang="en-US" dirty="0" smtClean="0"/>
              <a:t>MARINA and ANCHOR: (</a:t>
            </a:r>
            <a:r>
              <a:rPr lang="en-US" dirty="0" err="1" smtClean="0"/>
              <a:t>Lucentis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95% improve or stable VS 62% sham after 12months</a:t>
            </a:r>
          </a:p>
          <a:p>
            <a:pPr lvl="2"/>
            <a:r>
              <a:rPr lang="en-US" dirty="0" smtClean="0"/>
              <a:t>95% improve or stable VS 64% PDT after 12 months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21" y="1940598"/>
            <a:ext cx="8354293" cy="461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err="1" smtClean="0"/>
              <a:t>Aflibercept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Eylea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Maintain and Improve VA compare to the other</a:t>
            </a:r>
            <a:endParaRPr lang="en-US" dirty="0" smtClean="0"/>
          </a:p>
          <a:p>
            <a:pPr lvl="1"/>
            <a:r>
              <a:rPr lang="en-US" dirty="0" smtClean="0"/>
              <a:t>beneficial in a subset of </a:t>
            </a:r>
            <a:r>
              <a:rPr lang="en-US" dirty="0" smtClean="0"/>
              <a:t>patients with</a:t>
            </a:r>
            <a:r>
              <a:rPr lang="en-US" dirty="0" smtClean="0"/>
              <a:t> </a:t>
            </a:r>
            <a:r>
              <a:rPr lang="en-US" dirty="0" err="1" smtClean="0"/>
              <a:t>neovascular</a:t>
            </a:r>
            <a:r>
              <a:rPr lang="en-US" dirty="0" smtClean="0"/>
              <a:t> age-related </a:t>
            </a:r>
            <a:r>
              <a:rPr lang="en-US" dirty="0" smtClean="0"/>
              <a:t>macular degeneration</a:t>
            </a:r>
            <a:r>
              <a:rPr lang="en-US" dirty="0" smtClean="0"/>
              <a:t> who exhibit recurrent or resistant </a:t>
            </a:r>
            <a:r>
              <a:rPr lang="en-US" dirty="0" err="1" smtClean="0"/>
              <a:t>intraretinal</a:t>
            </a:r>
            <a:r>
              <a:rPr lang="en-US" dirty="0" smtClean="0"/>
              <a:t> or </a:t>
            </a:r>
            <a:r>
              <a:rPr lang="en-US" dirty="0" err="1" smtClean="0"/>
              <a:t>subretinal</a:t>
            </a:r>
            <a:r>
              <a:rPr lang="en-US" dirty="0" smtClean="0"/>
              <a:t> fluid following multiple injections with either </a:t>
            </a:r>
            <a:r>
              <a:rPr lang="en-US" dirty="0" err="1" smtClean="0"/>
              <a:t>bevacizumab</a:t>
            </a:r>
            <a:r>
              <a:rPr lang="en-US" dirty="0" smtClean="0"/>
              <a:t> or </a:t>
            </a:r>
            <a:r>
              <a:rPr lang="en-US" dirty="0" err="1" smtClean="0"/>
              <a:t>ranibizumab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Improve VA and anatomically 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9333" r="30469" b="64667"/>
          <a:stretch>
            <a:fillRect/>
          </a:stretch>
        </p:blipFill>
        <p:spPr bwMode="auto">
          <a:xfrm>
            <a:off x="0" y="1752600"/>
            <a:ext cx="8826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t="31333" r="28125" b="47334"/>
          <a:stretch>
            <a:fillRect/>
          </a:stretch>
        </p:blipFill>
        <p:spPr bwMode="auto">
          <a:xfrm>
            <a:off x="0" y="3810000"/>
            <a:ext cx="9201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t="32667" r="28125" b="51333"/>
          <a:stretch>
            <a:fillRect/>
          </a:stretch>
        </p:blipFill>
        <p:spPr bwMode="auto">
          <a:xfrm>
            <a:off x="0" y="5486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Efficacy </a:t>
            </a:r>
            <a:r>
              <a:rPr lang="en-US" dirty="0" smtClean="0"/>
              <a:t>and Safety in </a:t>
            </a:r>
            <a:r>
              <a:rPr lang="en-US" dirty="0" smtClean="0"/>
              <a:t>with </a:t>
            </a:r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aflibercept</a:t>
            </a:r>
            <a:r>
              <a:rPr lang="en-US" dirty="0" smtClean="0"/>
              <a:t> achieved visual acuity </a:t>
            </a:r>
            <a:r>
              <a:rPr lang="en-US" dirty="0" smtClean="0"/>
              <a:t>and anatomic improvements </a:t>
            </a:r>
            <a:r>
              <a:rPr lang="en-US" dirty="0" smtClean="0"/>
              <a:t>similar to individuals managed with monthly </a:t>
            </a:r>
            <a:r>
              <a:rPr lang="en-US" dirty="0" err="1" smtClean="0"/>
              <a:t>ranibizumab</a:t>
            </a:r>
            <a:r>
              <a:rPr lang="en-US" dirty="0" smtClean="0"/>
              <a:t> while receiving </a:t>
            </a:r>
            <a:r>
              <a:rPr lang="en-US" dirty="0" smtClean="0"/>
              <a:t>an average </a:t>
            </a:r>
            <a:r>
              <a:rPr lang="en-US" dirty="0" smtClean="0"/>
              <a:t>of five fewer injections during the first 12 months of </a:t>
            </a:r>
            <a:r>
              <a:rPr lang="en-US" dirty="0" smtClean="0"/>
              <a:t>treatment</a:t>
            </a: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388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Choroidal Neovascular</vt:lpstr>
      <vt:lpstr>Outline</vt:lpstr>
      <vt:lpstr>Overview</vt:lpstr>
      <vt:lpstr>Investigation</vt:lpstr>
      <vt:lpstr>Treatment</vt:lpstr>
      <vt:lpstr>Discusion</vt:lpstr>
      <vt:lpstr>Discusion</vt:lpstr>
      <vt:lpstr>Discussion</vt:lpstr>
      <vt:lpstr>Slide 9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 micheal</dc:creator>
  <cp:lastModifiedBy>User</cp:lastModifiedBy>
  <cp:revision>10</cp:revision>
  <dcterms:created xsi:type="dcterms:W3CDTF">2014-11-18T02:40:32Z</dcterms:created>
  <dcterms:modified xsi:type="dcterms:W3CDTF">2014-12-06T02:32:22Z</dcterms:modified>
</cp:coreProperties>
</file>